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59"/>
  </p:notesMasterIdLst>
  <p:handoutMasterIdLst>
    <p:handoutMasterId r:id="rId60"/>
  </p:handoutMasterIdLst>
  <p:sldIdLst>
    <p:sldId id="482" r:id="rId4"/>
    <p:sldId id="394" r:id="rId5"/>
    <p:sldId id="391" r:id="rId6"/>
    <p:sldId id="428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4" r:id="rId21"/>
    <p:sldId id="445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388" r:id="rId58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/55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/55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/55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/55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</a:rPr>
              <a:t>데이터베이스와 </a:t>
            </a: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DBMS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FF108E0-2BFA-4EEF-A6EB-A4DADEAA8A62}"/>
              </a:ext>
            </a:extLst>
          </p:cNvPr>
          <p:cNvGrpSpPr/>
          <p:nvPr/>
        </p:nvGrpSpPr>
        <p:grpSpPr>
          <a:xfrm>
            <a:off x="833027" y="651501"/>
            <a:ext cx="7488833" cy="5508360"/>
            <a:chOff x="899592" y="548680"/>
            <a:chExt cx="7488833" cy="55083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20C8E9-DE7B-4BEF-9A08-5AACB835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548680"/>
              <a:ext cx="7488832" cy="14856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B29218-6E0C-4570-B81C-561672CD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9" y="2204864"/>
              <a:ext cx="7344816" cy="3852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36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A7C4C1-DA7E-4AE1-95D5-54ADB5BF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71144"/>
            <a:ext cx="7560840" cy="44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3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/>
          <a:lstStyle/>
          <a:p>
            <a:pPr lvl="1"/>
            <a:r>
              <a:rPr lang="en-US" altLang="ko-KR" dirty="0" err="1"/>
              <a:t>MairaDB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2"/>
            <a:r>
              <a:rPr lang="en-US" altLang="ko-KR" dirty="0"/>
              <a:t>MariaDB </a:t>
            </a:r>
            <a:r>
              <a:rPr lang="ko-KR" altLang="en-US" dirty="0"/>
              <a:t>접속을 종료하기 위해 다음 예제를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D2E9E9-4F56-4273-B1D5-306226E6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84887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944216"/>
          </a:xfrm>
        </p:spPr>
        <p:txBody>
          <a:bodyPr/>
          <a:lstStyle/>
          <a:p>
            <a:r>
              <a:rPr lang="en-US" altLang="ko-KR" dirty="0"/>
              <a:t>MariaDB </a:t>
            </a:r>
            <a:r>
              <a:rPr lang="ko-KR" altLang="en-US" dirty="0"/>
              <a:t>접속에 따른 호스트와 계정이름</a:t>
            </a:r>
            <a:endParaRPr lang="en-US" altLang="ko-KR" dirty="0"/>
          </a:p>
          <a:p>
            <a:pPr lvl="1"/>
            <a:r>
              <a:rPr lang="en-US" altLang="ko-KR" dirty="0"/>
              <a:t>MariaDB</a:t>
            </a:r>
            <a:r>
              <a:rPr lang="ko-KR" altLang="en-US" dirty="0"/>
              <a:t>에 접속 시 </a:t>
            </a:r>
            <a:r>
              <a:rPr lang="en-US" altLang="ko-KR" dirty="0" err="1"/>
              <a:t>mysql</a:t>
            </a:r>
            <a:r>
              <a:rPr lang="en-US" altLang="ko-KR" dirty="0"/>
              <a:t> –</a:t>
            </a:r>
            <a:r>
              <a:rPr lang="en-US" altLang="ko-KR" dirty="0" err="1"/>
              <a:t>hlocalhost</a:t>
            </a:r>
            <a:r>
              <a:rPr lang="en-US" altLang="ko-KR" dirty="0"/>
              <a:t> –</a:t>
            </a:r>
            <a:r>
              <a:rPr lang="en-US" altLang="ko-KR" dirty="0" err="1"/>
              <a:t>uroot</a:t>
            </a:r>
            <a:r>
              <a:rPr lang="en-US" altLang="ko-KR" dirty="0"/>
              <a:t> </a:t>
            </a:r>
            <a:r>
              <a:rPr lang="ko-KR" altLang="en-US" dirty="0"/>
              <a:t>명령에서 </a:t>
            </a:r>
            <a:r>
              <a:rPr lang="en-US" altLang="ko-KR" dirty="0"/>
              <a:t>localhost</a:t>
            </a:r>
            <a:r>
              <a:rPr lang="ko-KR" altLang="en-US" dirty="0"/>
              <a:t>는 기본값으로 설정되어 있으므로 생략하여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–</a:t>
            </a:r>
            <a:r>
              <a:rPr lang="en-US" altLang="ko-KR" dirty="0" err="1"/>
              <a:t>uroot</a:t>
            </a:r>
            <a:r>
              <a:rPr lang="ko-KR" altLang="en-US" dirty="0"/>
              <a:t>와 같이 접속해도 되며 </a:t>
            </a:r>
            <a:r>
              <a:rPr lang="en-US" altLang="ko-KR" dirty="0"/>
              <a:t>MariaDB</a:t>
            </a:r>
            <a:r>
              <a:rPr lang="ko-KR" altLang="en-US" dirty="0"/>
              <a:t>에 접속할 때 명령이 의미하는 바를 다음 표에서 참조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8A8E7-711C-4267-A728-8B2F8A7F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36912"/>
            <a:ext cx="8064896" cy="20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/>
          <a:lstStyle/>
          <a:p>
            <a:r>
              <a:rPr lang="en-US" altLang="ko-KR" dirty="0"/>
              <a:t>MariaDB </a:t>
            </a:r>
            <a:r>
              <a:rPr lang="ko-KR" altLang="en-US" dirty="0"/>
              <a:t>접속을 위한 배치파일 생성</a:t>
            </a:r>
            <a:endParaRPr lang="en-US" altLang="ko-KR" dirty="0"/>
          </a:p>
          <a:p>
            <a:pPr lvl="1"/>
            <a:r>
              <a:rPr lang="ko-KR" altLang="en-US" dirty="0"/>
              <a:t>명령 프롬프트 창에서 </a:t>
            </a:r>
            <a:r>
              <a:rPr lang="en-US" altLang="ko-KR" dirty="0"/>
              <a:t>D:\xampp\mysql\bin </a:t>
            </a:r>
            <a:r>
              <a:rPr lang="ko-KR" altLang="en-US" dirty="0"/>
              <a:t>디렉터리로 이동하는 작업을 매번 반복하기에는 번거로운 작업이므로</a:t>
            </a:r>
            <a:endParaRPr lang="en-US" altLang="ko-KR" dirty="0"/>
          </a:p>
          <a:p>
            <a:pPr lvl="1"/>
            <a:r>
              <a:rPr lang="ko-KR" altLang="en-US" dirty="0"/>
              <a:t>하나의 키워드로 함축하여 배치파일을 설정해 놓으면 간결하게 해당 디렉터리로 이동 가능</a:t>
            </a:r>
            <a:endParaRPr lang="en-US" altLang="ko-KR" dirty="0"/>
          </a:p>
          <a:p>
            <a:pPr lvl="1"/>
            <a:r>
              <a:rPr lang="ko-KR" altLang="en-US" dirty="0"/>
              <a:t>배치파일을 생성하기 위해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36482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5D64F8-8145-48F8-BB05-E7CC37AC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0" y="523826"/>
            <a:ext cx="7869554" cy="60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0300753-62E1-4CC1-821F-45068369058D}"/>
              </a:ext>
            </a:extLst>
          </p:cNvPr>
          <p:cNvGrpSpPr/>
          <p:nvPr/>
        </p:nvGrpSpPr>
        <p:grpSpPr>
          <a:xfrm>
            <a:off x="622446" y="548680"/>
            <a:ext cx="7765978" cy="4469733"/>
            <a:chOff x="622446" y="548680"/>
            <a:chExt cx="7765978" cy="446973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F9F776-E4F1-4802-9D79-770D27D1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267" y="2708921"/>
              <a:ext cx="5592925" cy="230949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63C5DD-BBF2-47F3-AAF7-10165BDF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46" y="548680"/>
              <a:ext cx="7765978" cy="1854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802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9D023D-F256-4592-9294-360F01A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3" y="620689"/>
            <a:ext cx="7813139" cy="46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90467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데이터베이스 </a:t>
            </a:r>
            <a:r>
              <a:rPr lang="ko-KR" altLang="en-US" dirty="0" err="1">
                <a:solidFill>
                  <a:srgbClr val="FF3399"/>
                </a:solidFill>
              </a:rPr>
              <a:t>쿼리문</a:t>
            </a:r>
            <a:endParaRPr lang="en-US" altLang="ko-KR" sz="1000" dirty="0"/>
          </a:p>
          <a:p>
            <a:pPr lvl="1"/>
            <a:r>
              <a:rPr lang="en-US" altLang="ko-KR" dirty="0"/>
              <a:t>DBMS </a:t>
            </a:r>
            <a:r>
              <a:rPr lang="ko-KR" altLang="en-US" dirty="0" err="1"/>
              <a:t>쿼리문이란</a:t>
            </a:r>
            <a:r>
              <a:rPr lang="ko-KR" altLang="en-US" dirty="0"/>
              <a:t> 데이터베이스를 사용할 때 데이터베이스에 접근할 수 있는 하부 언어를 의미로 다른 표현으로는 구조화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2"/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(DDL; Data Definition Language)</a:t>
            </a:r>
          </a:p>
          <a:p>
            <a:pPr lvl="2"/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(DML; Data Definition Language)</a:t>
            </a:r>
            <a:endParaRPr lang="ko-KR" altLang="en-US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04</a:t>
            </a:r>
            <a:endParaRPr lang="ko-KR" altLang="en-US" sz="3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88B29-F4A6-497E-9044-0BA36EEC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464308"/>
            <a:ext cx="7785100" cy="28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5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6566261-950A-41FE-9413-C46851F4AC98}"/>
              </a:ext>
            </a:extLst>
          </p:cNvPr>
          <p:cNvGrpSpPr/>
          <p:nvPr/>
        </p:nvGrpSpPr>
        <p:grpSpPr>
          <a:xfrm>
            <a:off x="865686" y="908720"/>
            <a:ext cx="7765978" cy="3556050"/>
            <a:chOff x="865686" y="665110"/>
            <a:chExt cx="7765978" cy="35560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4904DB-AD3F-4EA7-B77D-71FCAA5B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807" y="665110"/>
              <a:ext cx="7704856" cy="39443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94CA86-3806-4C33-810F-CB93EB10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686" y="1062043"/>
              <a:ext cx="7765978" cy="3159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7FD47-E7A9-4465-A748-B3308489FAA4}"/>
              </a:ext>
            </a:extLst>
          </p:cNvPr>
          <p:cNvGrpSpPr/>
          <p:nvPr/>
        </p:nvGrpSpPr>
        <p:grpSpPr>
          <a:xfrm>
            <a:off x="539552" y="169945"/>
            <a:ext cx="8395879" cy="6525344"/>
            <a:chOff x="539552" y="169945"/>
            <a:chExt cx="8395879" cy="6525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F2055C-7B85-45F3-9748-F0E6615D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9945"/>
              <a:ext cx="8395879" cy="65253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9960FBC-F83D-467C-B942-93E96E38C996}"/>
                </a:ext>
              </a:extLst>
            </p:cNvPr>
            <p:cNvSpPr/>
            <p:nvPr/>
          </p:nvSpPr>
          <p:spPr>
            <a:xfrm>
              <a:off x="7452320" y="5661248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0BA2EE-EC44-491A-9C97-95AF5A54C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00808"/>
            <a:ext cx="5472608" cy="16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728192"/>
          </a:xfrm>
        </p:spPr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1"/>
            <a:r>
              <a:rPr lang="ko-KR" altLang="en-US" dirty="0"/>
              <a:t>테이블을 생성하기 전에 반드시 데이터베이스</a:t>
            </a:r>
            <a:r>
              <a:rPr lang="en-US" altLang="ko-KR" dirty="0"/>
              <a:t>(DB)</a:t>
            </a:r>
            <a:r>
              <a:rPr lang="ko-KR" altLang="en-US" dirty="0"/>
              <a:t>를 먼저 생성</a:t>
            </a:r>
            <a:endParaRPr lang="en-US" altLang="ko-KR" dirty="0"/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DB</a:t>
            </a:r>
            <a:r>
              <a:rPr lang="ko-KR" altLang="en-US" dirty="0"/>
              <a:t>를 삭제하게 되면 관련된 모든 테이블도 함께 삭제됨</a:t>
            </a:r>
            <a:endParaRPr lang="en-US" altLang="ko-KR" dirty="0"/>
          </a:p>
          <a:p>
            <a:pPr lvl="1"/>
            <a:r>
              <a:rPr lang="ko-KR" altLang="en-US" dirty="0"/>
              <a:t>테이블 관련 쿼리문은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1B8D9-B90C-44E9-B5BC-AC51EB1F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5" y="2564905"/>
            <a:ext cx="8178931" cy="13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4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DFBFE3-E8DB-48FB-9F97-620CEA812F5C}"/>
              </a:ext>
            </a:extLst>
          </p:cNvPr>
          <p:cNvGrpSpPr/>
          <p:nvPr/>
        </p:nvGrpSpPr>
        <p:grpSpPr>
          <a:xfrm>
            <a:off x="497525" y="476672"/>
            <a:ext cx="8148950" cy="6032516"/>
            <a:chOff x="497525" y="476672"/>
            <a:chExt cx="8148950" cy="60325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F206722-0D26-4444-8156-50E855D59CB3}"/>
                </a:ext>
              </a:extLst>
            </p:cNvPr>
            <p:cNvGrpSpPr/>
            <p:nvPr/>
          </p:nvGrpSpPr>
          <p:grpSpPr>
            <a:xfrm>
              <a:off x="497525" y="476672"/>
              <a:ext cx="8148950" cy="4320480"/>
              <a:chOff x="497525" y="598545"/>
              <a:chExt cx="8148950" cy="460133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DA22722-B693-4E75-A12A-5AEC73E7F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525" y="598545"/>
                <a:ext cx="8148950" cy="344081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48AA844-F868-465C-B9B2-3C2B40459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968" y="4016342"/>
                <a:ext cx="8106923" cy="118354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DF329A-AB7B-4B1E-A79C-0B8AC6BA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751" y="4941168"/>
              <a:ext cx="8077140" cy="156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07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390C9C-3A9E-4C68-8690-CFA02ACE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1" y="764704"/>
            <a:ext cx="8106924" cy="47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/>
          <a:lstStyle/>
          <a:p>
            <a:r>
              <a:rPr lang="ko-KR" altLang="en-US" dirty="0"/>
              <a:t>레코드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1"/>
            <a:r>
              <a:rPr lang="ko-KR" altLang="en-US" dirty="0"/>
              <a:t>데이터베이스의 테이블에 데이터를 입력하거나 삭제할 때는 레코드 단위로 수행됨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497403-F19D-49A2-AE2E-7F92DB1C489C}"/>
              </a:ext>
            </a:extLst>
          </p:cNvPr>
          <p:cNvGrpSpPr/>
          <p:nvPr/>
        </p:nvGrpSpPr>
        <p:grpSpPr>
          <a:xfrm>
            <a:off x="494386" y="1988840"/>
            <a:ext cx="8152089" cy="4135804"/>
            <a:chOff x="494386" y="1988840"/>
            <a:chExt cx="8152089" cy="41358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7C2588-20E3-4527-A74F-4AE618E1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223" y="1988840"/>
              <a:ext cx="7937209" cy="7380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CB6FFA-363C-4591-A191-73D55DC5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386" y="2824175"/>
              <a:ext cx="8152089" cy="3300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21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8DEFE0-5D97-4C63-AA47-5D7CF78E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208912" cy="33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2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240360"/>
          </a:xfrm>
        </p:spPr>
        <p:txBody>
          <a:bodyPr/>
          <a:lstStyle/>
          <a:p>
            <a:r>
              <a:rPr lang="ko-KR" altLang="en-US" dirty="0"/>
              <a:t>접근권한 부여</a:t>
            </a:r>
            <a:endParaRPr lang="en-US" altLang="ko-KR" dirty="0"/>
          </a:p>
          <a:p>
            <a:pPr lvl="1"/>
            <a:r>
              <a:rPr lang="ko-KR" altLang="en-US" dirty="0"/>
              <a:t>데이터베이스 작업은 주로 관리자가 </a:t>
            </a:r>
            <a:r>
              <a:rPr lang="en-US" altLang="ko-KR" dirty="0"/>
              <a:t>DB</a:t>
            </a:r>
            <a:r>
              <a:rPr lang="ko-KR" altLang="en-US" dirty="0"/>
              <a:t>를 생성하여 관리하지만 때로는 사용자에게 권한을 부여하는 경우도 있음</a:t>
            </a:r>
            <a:endParaRPr lang="en-US" altLang="ko-KR" dirty="0"/>
          </a:p>
          <a:p>
            <a:pPr lvl="1"/>
            <a:r>
              <a:rPr lang="ko-KR" altLang="en-US" dirty="0"/>
              <a:t>예를 들어 제로보드와</a:t>
            </a:r>
            <a:r>
              <a:rPr lang="en-US" altLang="ko-KR" dirty="0"/>
              <a:t> </a:t>
            </a:r>
            <a:r>
              <a:rPr lang="ko-KR" altLang="en-US" dirty="0"/>
              <a:t>같은 게시판을 설치하고자 할 경우 관리자가 일일이 </a:t>
            </a:r>
            <a:r>
              <a:rPr lang="en-US" altLang="ko-KR" dirty="0"/>
              <a:t>DB</a:t>
            </a:r>
            <a:r>
              <a:rPr lang="ko-KR" altLang="en-US" dirty="0"/>
              <a:t>를 관리하는 것보다는</a:t>
            </a:r>
            <a:endParaRPr lang="en-US" altLang="ko-KR" dirty="0"/>
          </a:p>
          <a:p>
            <a:pPr lvl="1"/>
            <a:r>
              <a:rPr lang="ko-KR" altLang="en-US" dirty="0"/>
              <a:t>사용자에게 모든 권한을 부여하여 관리하도록 하는 것이 유지관리 측면에서 효과적일 수도 있지만 신중해야 함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대한 접근권한은 </a:t>
            </a:r>
            <a:r>
              <a:rPr lang="en-US" altLang="ko-KR" dirty="0"/>
              <a:t>grant </a:t>
            </a:r>
            <a:r>
              <a:rPr lang="ko-KR" altLang="en-US" dirty="0"/>
              <a:t>명령을 사용하여 다음과 같이 권한을 부여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033FC-0743-48C8-903C-5FF16DA2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3861048"/>
            <a:ext cx="8136904" cy="6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4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성적처리 데이터베이스인 </a:t>
            </a:r>
            <a:r>
              <a:rPr lang="en-US" altLang="ko-KR" dirty="0" err="1"/>
              <a:t>score_db</a:t>
            </a:r>
            <a:r>
              <a:rPr lang="ko-KR" altLang="en-US" dirty="0"/>
              <a:t>를 </a:t>
            </a:r>
            <a:r>
              <a:rPr lang="en-US" altLang="ko-KR" dirty="0" err="1"/>
              <a:t>cskisa</a:t>
            </a:r>
            <a:r>
              <a:rPr lang="en-US" altLang="ko-KR" dirty="0"/>
              <a:t> </a:t>
            </a:r>
            <a:r>
              <a:rPr lang="ko-KR" altLang="en-US" dirty="0"/>
              <a:t>사용자에게 관리자  계정 암호를 </a:t>
            </a:r>
            <a:r>
              <a:rPr lang="en-US" altLang="ko-KR" dirty="0"/>
              <a:t>123456</a:t>
            </a:r>
            <a:r>
              <a:rPr lang="ko-KR" altLang="en-US" dirty="0"/>
              <a:t>으로 지정하여 접근권한을 다음과 같이 부여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D2D10-3547-481D-BFBE-8FCD270B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8" y="1412776"/>
            <a:ext cx="8174809" cy="7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기초 </a:t>
            </a:r>
            <a:r>
              <a:rPr lang="ko-KR" altLang="en-US" dirty="0" err="1"/>
              <a:t>쿼리문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1"/>
            <a:r>
              <a:rPr lang="ko-KR" altLang="en-US" dirty="0"/>
              <a:t>데이터베이스 버전과 오늘 날짜 출력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F39B76-0906-4E69-8162-91AAE9301CA8}"/>
              </a:ext>
            </a:extLst>
          </p:cNvPr>
          <p:cNvGrpSpPr/>
          <p:nvPr/>
        </p:nvGrpSpPr>
        <p:grpSpPr>
          <a:xfrm>
            <a:off x="611560" y="1556793"/>
            <a:ext cx="7920880" cy="4885891"/>
            <a:chOff x="611560" y="1556793"/>
            <a:chExt cx="7920880" cy="48858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5AFC95-7D8D-4B6C-807F-DFA422CE5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56793"/>
              <a:ext cx="7920880" cy="259228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82A75F-BBAB-4C47-92A0-2FDEF4D71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775" y="4293096"/>
              <a:ext cx="4678859" cy="2149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9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개의 쿼리문을 한 줄로 작성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문장을 각각 세미콜론</a:t>
            </a:r>
            <a:r>
              <a:rPr lang="en-US" altLang="ko-KR" dirty="0"/>
              <a:t>(;)</a:t>
            </a:r>
            <a:r>
              <a:rPr lang="ko-KR" altLang="en-US" dirty="0"/>
              <a:t>으로 구분하여 각 문장의 끝을 표현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BF6053-52B5-42C4-8EEA-C342101A8252}"/>
              </a:ext>
            </a:extLst>
          </p:cNvPr>
          <p:cNvGrpSpPr/>
          <p:nvPr/>
        </p:nvGrpSpPr>
        <p:grpSpPr>
          <a:xfrm>
            <a:off x="539552" y="1556792"/>
            <a:ext cx="7920880" cy="4880147"/>
            <a:chOff x="539552" y="1556792"/>
            <a:chExt cx="7920880" cy="48801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E4B243-A283-4B43-BB51-7F222F86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56792"/>
              <a:ext cx="7920880" cy="17281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415EDB-4885-4929-9345-33CCC34EC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118" y="3367878"/>
              <a:ext cx="5256584" cy="3069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328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pPr lvl="1"/>
            <a:r>
              <a:rPr lang="ko-KR" altLang="en-US" dirty="0"/>
              <a:t>쿼리문을 여러 줄로 작성</a:t>
            </a:r>
            <a:endParaRPr lang="en-US" altLang="ko-KR" dirty="0"/>
          </a:p>
          <a:p>
            <a:pPr lvl="2"/>
            <a:r>
              <a:rPr lang="ko-KR" altLang="en-US" dirty="0"/>
              <a:t>다음과 같이 쿼리문을 여러 줄로 작성해도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F8C01A-CC76-45A8-AFB7-74E9068B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956376" cy="1248849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4F6A7D07-C93D-4BF6-990B-8D2C8E66572F}"/>
              </a:ext>
            </a:extLst>
          </p:cNvPr>
          <p:cNvSpPr txBox="1">
            <a:spLocks/>
          </p:cNvSpPr>
          <p:nvPr/>
        </p:nvSpPr>
        <p:spPr>
          <a:xfrm>
            <a:off x="250825" y="2996952"/>
            <a:ext cx="8642350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쿼리문</a:t>
            </a:r>
            <a:r>
              <a:rPr lang="ko-KR" altLang="en-US" dirty="0"/>
              <a:t> 강제 취소</a:t>
            </a:r>
            <a:endParaRPr lang="en-US" altLang="ko-KR" dirty="0"/>
          </a:p>
          <a:p>
            <a:pPr lvl="2"/>
            <a:r>
              <a:rPr lang="ko-KR" altLang="en-US" dirty="0"/>
              <a:t>쿼리문을 여러 줄로 작성하게 되면 질의가 끝나지 않았음을 표현하는 프롬프트 </a:t>
            </a:r>
            <a:r>
              <a:rPr lang="en-US" altLang="ko-KR" dirty="0"/>
              <a:t>-&gt;</a:t>
            </a:r>
            <a:r>
              <a:rPr lang="ko-KR" altLang="en-US" dirty="0"/>
              <a:t>가 표시되고</a:t>
            </a:r>
            <a:endParaRPr lang="en-US" altLang="ko-KR" dirty="0"/>
          </a:p>
          <a:p>
            <a:pPr lvl="2"/>
            <a:r>
              <a:rPr lang="ko-KR" altLang="en-US" dirty="0"/>
              <a:t>쿼리문을 입력하다가 취소하려면 </a:t>
            </a:r>
            <a:r>
              <a:rPr lang="en-US" altLang="ko-KR" dirty="0"/>
              <a:t>\c(</a:t>
            </a:r>
            <a:r>
              <a:rPr lang="ko-KR" altLang="en-US" dirty="0"/>
              <a:t>반드시 알파벳 소문자 </a:t>
            </a:r>
            <a:r>
              <a:rPr lang="en-US" altLang="ko-KR" dirty="0"/>
              <a:t>c)</a:t>
            </a:r>
            <a:r>
              <a:rPr lang="ko-KR" altLang="en-US" dirty="0"/>
              <a:t>를 입력한 다음 </a:t>
            </a:r>
            <a:r>
              <a:rPr lang="en-US" altLang="ko-KR" dirty="0"/>
              <a:t>[Enter]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다음 예제를 통해 </a:t>
            </a:r>
            <a:r>
              <a:rPr lang="ko-KR" altLang="en-US" dirty="0" err="1"/>
              <a:t>쿼리문</a:t>
            </a:r>
            <a:r>
              <a:rPr lang="ko-KR" altLang="en-US" dirty="0"/>
              <a:t> 작성 도중 강제로 취소하는 방법에 대해 살펴보도록 함</a:t>
            </a:r>
          </a:p>
        </p:txBody>
      </p:sp>
    </p:spTree>
    <p:extLst>
      <p:ext uri="{BB962C8B-B14F-4D97-AF65-F5344CB8AC3E}">
        <p14:creationId xmlns:p14="http://schemas.microsoft.com/office/powerpoint/2010/main" val="157539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4969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데이터베이스의 개념   </a:t>
            </a:r>
            <a:endParaRPr lang="en-US" altLang="ko-KR" sz="1000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(DB; </a:t>
            </a:r>
            <a:r>
              <a:rPr lang="en-US" altLang="ko-KR" dirty="0" err="1"/>
              <a:t>DataBase</a:t>
            </a:r>
            <a:r>
              <a:rPr lang="en-US" altLang="ko-KR" dirty="0"/>
              <a:t>)</a:t>
            </a:r>
            <a:r>
              <a:rPr lang="ko-KR" altLang="en-US" dirty="0"/>
              <a:t>란 어느 한 조직의 여러 응용 시스템들이 공유할 수 있도록 통합</a:t>
            </a:r>
            <a:r>
              <a:rPr lang="en-US" altLang="ko-KR" dirty="0"/>
              <a:t>, </a:t>
            </a:r>
            <a:r>
              <a:rPr lang="ko-KR" altLang="en-US" dirty="0"/>
              <a:t>저장된 운영 데이터의 집합을 의미</a:t>
            </a:r>
            <a:endParaRPr lang="en-US" altLang="ko-KR" dirty="0"/>
          </a:p>
          <a:p>
            <a:pPr lvl="1"/>
            <a:r>
              <a:rPr lang="ko-KR" altLang="en-US" dirty="0"/>
              <a:t>주변에 흩어져 있는 많은 데이터들을 컴퓨터를 이용하여 필요한 목적에 따라 통합된 데이터로 저장할 때</a:t>
            </a:r>
            <a:endParaRPr lang="en-US" altLang="ko-KR" dirty="0"/>
          </a:p>
          <a:p>
            <a:pPr lvl="1"/>
            <a:r>
              <a:rPr lang="ko-KR" altLang="en-US" dirty="0"/>
              <a:t>중복된 데이터들은 데이터베이스의 효율성을 저하시키므로 정규화를 통해 중복성을 최소화해야 함 </a:t>
            </a:r>
            <a:endParaRPr lang="en-US" altLang="ko-KR" dirty="0"/>
          </a:p>
          <a:p>
            <a:pPr lvl="1"/>
            <a:r>
              <a:rPr lang="ko-KR" altLang="en-US" dirty="0"/>
              <a:t>데이터베이스는 많은 데이터를 모아 사용하고자 하는 목적에 따라 특정한 형식에 의거 저장되어 가공처리 되는 것으로</a:t>
            </a:r>
            <a:endParaRPr lang="en-US" altLang="ko-KR" dirty="0"/>
          </a:p>
          <a:p>
            <a:pPr lvl="1"/>
            <a:r>
              <a:rPr lang="ko-KR" altLang="en-US" dirty="0"/>
              <a:t>데이터를 저장할 때 무작위로 저장하는 것이 아니라 테이블의 형태로 저장해 두고</a:t>
            </a:r>
            <a:endParaRPr lang="en-US" altLang="ko-KR" dirty="0"/>
          </a:p>
          <a:p>
            <a:pPr lvl="1"/>
            <a:r>
              <a:rPr lang="ko-KR" altLang="en-US" dirty="0"/>
              <a:t>필요에 따라 데이터를 가공 처리해서 용도에 맞는 데이터를 사용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50EDCD-3DBE-4E6E-968F-ED92BDBB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476672"/>
            <a:ext cx="8316416" cy="604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2425C4-8598-4A2D-82F7-53BAC95A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83" y="3284034"/>
            <a:ext cx="529779" cy="26816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27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312368"/>
          </a:xfrm>
        </p:spPr>
        <p:txBody>
          <a:bodyPr/>
          <a:lstStyle/>
          <a:p>
            <a:r>
              <a:rPr lang="ko-KR" altLang="en-US" dirty="0"/>
              <a:t>데이터베이스 생성 및 삭제</a:t>
            </a:r>
            <a:endParaRPr lang="en-US" altLang="ko-KR" dirty="0"/>
          </a:p>
          <a:p>
            <a:pPr lvl="1"/>
            <a:r>
              <a:rPr lang="ko-KR" altLang="en-US" dirty="0"/>
              <a:t>데이터베이스 생성과 삭제 및 업데이트와 관련해서는 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계정으로 접속해야 함</a:t>
            </a:r>
            <a:endParaRPr lang="en-US" altLang="ko-KR" dirty="0"/>
          </a:p>
          <a:p>
            <a:pPr lvl="1"/>
            <a:r>
              <a:rPr lang="ko-KR" altLang="en-US" dirty="0"/>
              <a:t>사용자 계정에서 사용하게 될 데이터베이스도 관리자 계정에서 </a:t>
            </a:r>
            <a:r>
              <a:rPr lang="en-US" altLang="ko-KR" dirty="0"/>
              <a:t>DB</a:t>
            </a:r>
            <a:r>
              <a:rPr lang="ko-KR" altLang="en-US" dirty="0"/>
              <a:t>를 생성한 다음</a:t>
            </a:r>
            <a:endParaRPr lang="en-US" altLang="ko-KR" dirty="0"/>
          </a:p>
          <a:p>
            <a:pPr lvl="1"/>
            <a:r>
              <a:rPr lang="ko-KR" altLang="en-US" dirty="0"/>
              <a:t>사용자 계정은 관리자 계정으로부터 데이터베이스의 모든 권한을 부여 받아 작업을 수행해야 함</a:t>
            </a:r>
            <a:endParaRPr lang="en-US" altLang="ko-KR" dirty="0"/>
          </a:p>
          <a:p>
            <a:pPr lvl="1"/>
            <a:r>
              <a:rPr lang="ko-KR" altLang="en-US" dirty="0"/>
              <a:t>다음 예제를 통해 새로운 데이터베이스를 생성한 다음 생성한 데이터베이스가 존재하는지를 확인 후 삭제하는 명령을 이해</a:t>
            </a:r>
          </a:p>
        </p:txBody>
      </p:sp>
    </p:spTree>
    <p:extLst>
      <p:ext uri="{BB962C8B-B14F-4D97-AF65-F5344CB8AC3E}">
        <p14:creationId xmlns:p14="http://schemas.microsoft.com/office/powerpoint/2010/main" val="129823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BFB7308-DAD0-4E44-8888-842A6082AF63}"/>
              </a:ext>
            </a:extLst>
          </p:cNvPr>
          <p:cNvGrpSpPr/>
          <p:nvPr/>
        </p:nvGrpSpPr>
        <p:grpSpPr>
          <a:xfrm>
            <a:off x="521804" y="476672"/>
            <a:ext cx="8100392" cy="5976664"/>
            <a:chOff x="0" y="260648"/>
            <a:chExt cx="9144000" cy="70535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29336E0-98C0-4251-8039-4D57912CD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145629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11CA06-371B-4E89-9FBD-96C901703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44824"/>
              <a:ext cx="9144000" cy="5469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421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657FBB-C2EB-4002-98E4-05400706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2" y="747891"/>
            <a:ext cx="8077438" cy="25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계정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25660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새로운 사용자 계정 생성</a:t>
            </a:r>
            <a:endParaRPr lang="en-US" altLang="ko-KR" sz="1000" dirty="0"/>
          </a:p>
          <a:p>
            <a:pPr lvl="1"/>
            <a:r>
              <a:rPr lang="ko-KR" altLang="en-US" dirty="0"/>
              <a:t>새롭게 생성할 계정 이름과 패스워드 및 </a:t>
            </a:r>
            <a:r>
              <a:rPr lang="ko-KR" altLang="en-US" dirty="0" err="1"/>
              <a:t>쿼리문</a:t>
            </a:r>
            <a:r>
              <a:rPr lang="ko-KR" altLang="en-US" dirty="0"/>
              <a:t> 작성 순서는 다음 표를 참조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05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719F9-CEA7-449D-8C3E-3B410456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9" y="2924944"/>
            <a:ext cx="8327723" cy="2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/>
          <a:lstStyle/>
          <a:p>
            <a:r>
              <a:rPr lang="ko-KR" altLang="en-US" dirty="0"/>
              <a:t>사용자 계정 생성</a:t>
            </a:r>
            <a:endParaRPr lang="en-US" altLang="ko-KR" dirty="0"/>
          </a:p>
          <a:p>
            <a:pPr lvl="1"/>
            <a:r>
              <a:rPr lang="ko-KR" altLang="en-US" dirty="0"/>
              <a:t>새로운 계정 </a:t>
            </a:r>
            <a:r>
              <a:rPr lang="en-US" altLang="ko-KR" dirty="0" err="1"/>
              <a:t>spacezone</a:t>
            </a:r>
            <a:r>
              <a:rPr lang="ko-KR" altLang="en-US" dirty="0"/>
              <a:t>을 생성하기 위해 다음 예제를 수행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9BEFF7-444E-4A6A-A15D-9A39F1B603A2}"/>
              </a:ext>
            </a:extLst>
          </p:cNvPr>
          <p:cNvGrpSpPr/>
          <p:nvPr/>
        </p:nvGrpSpPr>
        <p:grpSpPr>
          <a:xfrm>
            <a:off x="575556" y="1844824"/>
            <a:ext cx="7992888" cy="4312478"/>
            <a:chOff x="0" y="1574638"/>
            <a:chExt cx="9144000" cy="49335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7F87CD-6BC9-4C28-9B8A-A72B3FB9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4638"/>
              <a:ext cx="9144000" cy="183651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57DE12-73BE-4AA2-9E48-9E2D0C54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2" y="3517337"/>
              <a:ext cx="7591425" cy="2990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85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45DDE2-02AC-42DF-BD7E-62A09AA8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585438"/>
            <a:ext cx="8100900" cy="487818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/>
          <a:lstStyle/>
          <a:p>
            <a:r>
              <a:rPr lang="ko-KR" altLang="en-US" dirty="0"/>
              <a:t>사용자 계정 권한부여</a:t>
            </a:r>
            <a:endParaRPr lang="en-US" altLang="ko-KR" dirty="0"/>
          </a:p>
          <a:p>
            <a:pPr lvl="1"/>
            <a:r>
              <a:rPr lang="ko-KR" altLang="en-US" dirty="0"/>
              <a:t>새로 생성한 </a:t>
            </a:r>
            <a:r>
              <a:rPr lang="en-US" altLang="ko-KR" dirty="0" err="1"/>
              <a:t>spacezone</a:t>
            </a:r>
            <a:r>
              <a:rPr lang="en-US" altLang="ko-KR" dirty="0"/>
              <a:t> </a:t>
            </a:r>
            <a:r>
              <a:rPr lang="ko-KR" altLang="en-US" dirty="0"/>
              <a:t>계정에게 권한을 부여하기 위해 예제 수행</a:t>
            </a:r>
          </a:p>
        </p:txBody>
      </p:sp>
    </p:spTree>
    <p:extLst>
      <p:ext uri="{BB962C8B-B14F-4D97-AF65-F5344CB8AC3E}">
        <p14:creationId xmlns:p14="http://schemas.microsoft.com/office/powerpoint/2010/main" val="3965874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4DACD1-A6ED-42FC-B994-9F8D8EDB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9" y="1526766"/>
            <a:ext cx="8099697" cy="49985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/>
          <a:lstStyle/>
          <a:p>
            <a:r>
              <a:rPr lang="ko-KR" altLang="en-US" dirty="0"/>
              <a:t>사용자 계정 접속</a:t>
            </a:r>
            <a:endParaRPr lang="en-US" altLang="ko-KR" dirty="0"/>
          </a:p>
          <a:p>
            <a:pPr lvl="1"/>
            <a:r>
              <a:rPr lang="en-US" altLang="ko-KR" dirty="0" err="1"/>
              <a:t>spacezone</a:t>
            </a:r>
            <a:r>
              <a:rPr lang="en-US" altLang="ko-KR" dirty="0"/>
              <a:t> </a:t>
            </a:r>
            <a:r>
              <a:rPr lang="ko-KR" altLang="en-US" dirty="0"/>
              <a:t>계정으로 </a:t>
            </a:r>
            <a:r>
              <a:rPr lang="en-US" altLang="ko-KR" dirty="0"/>
              <a:t>MariaDB</a:t>
            </a:r>
            <a:r>
              <a:rPr lang="ko-KR" altLang="en-US" dirty="0"/>
              <a:t>에 접속하기 위해 예제 수행</a:t>
            </a:r>
          </a:p>
        </p:txBody>
      </p:sp>
    </p:spTree>
    <p:extLst>
      <p:ext uri="{BB962C8B-B14F-4D97-AF65-F5344CB8AC3E}">
        <p14:creationId xmlns:p14="http://schemas.microsoft.com/office/powerpoint/2010/main" val="4556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692696"/>
            <a:ext cx="8642350" cy="158417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사용자 계정으로 접속할 때 </a:t>
            </a:r>
            <a:r>
              <a:rPr lang="en-US" altLang="ko-KR" dirty="0" err="1"/>
              <a:t>mysql</a:t>
            </a:r>
            <a:r>
              <a:rPr lang="en-US" altLang="ko-KR" dirty="0"/>
              <a:t> –</a:t>
            </a:r>
            <a:r>
              <a:rPr lang="en-US" altLang="ko-KR" dirty="0" err="1"/>
              <a:t>uspacezone</a:t>
            </a:r>
            <a:r>
              <a:rPr lang="en-US" altLang="ko-KR" dirty="0"/>
              <a:t> -p123456</a:t>
            </a:r>
            <a:r>
              <a:rPr lang="ko-KR" altLang="en-US" dirty="0"/>
              <a:t>으로 접속할 경우</a:t>
            </a:r>
            <a:endParaRPr lang="en-US" altLang="ko-KR" dirty="0"/>
          </a:p>
          <a:p>
            <a:pPr lvl="1"/>
            <a:r>
              <a:rPr lang="ko-KR" altLang="en-US" dirty="0"/>
              <a:t>패스워드가 그대로 노출되기 때문에 보안 유지를 위해 다음과 같이 접속을 수행하는 방법을 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0B767-C476-4273-8333-D943FA35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4" y="2348880"/>
            <a:ext cx="7920880" cy="9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44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r>
              <a:rPr lang="en-US" altLang="ko-KR" dirty="0" err="1"/>
              <a:t>spacezone</a:t>
            </a:r>
            <a:r>
              <a:rPr lang="en-US" altLang="ko-KR" dirty="0"/>
              <a:t> </a:t>
            </a:r>
            <a:r>
              <a:rPr lang="ko-KR" altLang="en-US" dirty="0"/>
              <a:t>계정으로 </a:t>
            </a:r>
            <a:r>
              <a:rPr lang="en-US" altLang="ko-KR" dirty="0"/>
              <a:t>MariaDB</a:t>
            </a:r>
            <a:r>
              <a:rPr lang="ko-KR" altLang="en-US" dirty="0"/>
              <a:t>에 접속한 상태에서 학생 테이블을  다음 표와 같이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9CB6C-019B-447E-8418-2141B52F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848872" cy="1902354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D5F2932-0D22-4609-92C0-2480CD753741}"/>
              </a:ext>
            </a:extLst>
          </p:cNvPr>
          <p:cNvSpPr txBox="1">
            <a:spLocks/>
          </p:cNvSpPr>
          <p:nvPr/>
        </p:nvSpPr>
        <p:spPr>
          <a:xfrm>
            <a:off x="250825" y="4221088"/>
            <a:ext cx="864235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필드의 데이터 타입 설정</a:t>
            </a:r>
            <a:endParaRPr lang="en-US" altLang="ko-KR" dirty="0"/>
          </a:p>
          <a:p>
            <a:pPr lvl="2"/>
            <a:r>
              <a:rPr lang="en-US" altLang="ko-KR" dirty="0"/>
              <a:t>SNO : </a:t>
            </a:r>
            <a:r>
              <a:rPr lang="ko-KR" altLang="en-US" dirty="0"/>
              <a:t>정수형 타입</a:t>
            </a:r>
            <a:endParaRPr lang="en-US" altLang="ko-KR" dirty="0"/>
          </a:p>
          <a:p>
            <a:pPr lvl="2"/>
            <a:r>
              <a:rPr lang="en-US" altLang="ko-KR" dirty="0"/>
              <a:t>NAME : </a:t>
            </a:r>
            <a:r>
              <a:rPr lang="ko-KR" altLang="en-US" dirty="0"/>
              <a:t>문자열 타입</a:t>
            </a:r>
            <a:endParaRPr lang="en-US" altLang="ko-KR" dirty="0"/>
          </a:p>
          <a:p>
            <a:pPr lvl="2"/>
            <a:r>
              <a:rPr lang="en-US" altLang="ko-KR" dirty="0"/>
              <a:t>AGE : </a:t>
            </a:r>
            <a:r>
              <a:rPr lang="ko-KR" altLang="en-US" dirty="0"/>
              <a:t>정수형 타입</a:t>
            </a:r>
            <a:endParaRPr lang="en-US" altLang="ko-KR" dirty="0"/>
          </a:p>
          <a:p>
            <a:pPr lvl="2"/>
            <a:r>
              <a:rPr lang="en-US" altLang="ko-KR" dirty="0"/>
              <a:t>DEPT : </a:t>
            </a:r>
            <a:r>
              <a:rPr lang="ko-KR" altLang="en-US" dirty="0"/>
              <a:t>문자열 타입</a:t>
            </a:r>
          </a:p>
        </p:txBody>
      </p:sp>
    </p:spTree>
    <p:extLst>
      <p:ext uri="{BB962C8B-B14F-4D97-AF65-F5344CB8AC3E}">
        <p14:creationId xmlns:p14="http://schemas.microsoft.com/office/powerpoint/2010/main" val="186268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816424"/>
          </a:xfrm>
        </p:spPr>
        <p:txBody>
          <a:bodyPr/>
          <a:lstStyle/>
          <a:p>
            <a:r>
              <a:rPr lang="ko-KR" altLang="en-US" dirty="0"/>
              <a:t>데이터베이스의 특징</a:t>
            </a:r>
            <a:endParaRPr lang="en-US" altLang="ko-KR" dirty="0"/>
          </a:p>
          <a:p>
            <a:pPr lvl="1"/>
            <a:r>
              <a:rPr lang="ko-KR" altLang="en-US" dirty="0"/>
              <a:t>데이터베이스는 </a:t>
            </a:r>
            <a:r>
              <a:rPr lang="en-US" altLang="ko-KR" dirty="0"/>
              <a:t>4</a:t>
            </a:r>
            <a:r>
              <a:rPr lang="ko-KR" altLang="en-US" dirty="0"/>
              <a:t>차 산업혁명에서 정보통신기술의 융합으로 </a:t>
            </a:r>
            <a:r>
              <a:rPr lang="ko-KR" altLang="en-US" dirty="0" err="1"/>
              <a:t>이루어낸</a:t>
            </a:r>
            <a:r>
              <a:rPr lang="ko-KR" altLang="en-US" dirty="0"/>
              <a:t> 혁명시대에 데이터를 수집하고 관리하는 중요한 위치를 차지</a:t>
            </a:r>
            <a:endParaRPr lang="en-US" altLang="ko-KR" dirty="0"/>
          </a:p>
          <a:p>
            <a:pPr lvl="1"/>
            <a:r>
              <a:rPr lang="ko-KR" altLang="en-US" dirty="0"/>
              <a:t>데이터베이스의 특징을 요약하면 다음과 같음</a:t>
            </a:r>
            <a:endParaRPr lang="en-US" altLang="ko-KR" dirty="0"/>
          </a:p>
          <a:p>
            <a:pPr lvl="2"/>
            <a:r>
              <a:rPr lang="ko-KR" altLang="en-US" dirty="0"/>
              <a:t>실시간 접근 </a:t>
            </a:r>
            <a:r>
              <a:rPr lang="en-US" altLang="ko-KR" dirty="0"/>
              <a:t>: </a:t>
            </a:r>
            <a:r>
              <a:rPr lang="ko-KR" altLang="en-US" dirty="0"/>
              <a:t>데이터베이스는 질의에 대한 실시간 처리 및 응답</a:t>
            </a:r>
            <a:endParaRPr lang="en-US" altLang="ko-KR" dirty="0"/>
          </a:p>
          <a:p>
            <a:pPr lvl="2"/>
            <a:r>
              <a:rPr lang="ko-KR" altLang="en-US" dirty="0"/>
              <a:t>계속적인 변화 </a:t>
            </a:r>
            <a:r>
              <a:rPr lang="en-US" altLang="ko-KR" dirty="0"/>
              <a:t>: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갱신을 통해서 현재의 데이터를 동적으로 유지</a:t>
            </a:r>
            <a:endParaRPr lang="en-US" altLang="ko-KR" dirty="0"/>
          </a:p>
          <a:p>
            <a:pPr lvl="2"/>
            <a:r>
              <a:rPr lang="ko-KR" altLang="en-US" dirty="0"/>
              <a:t>동시 공유 </a:t>
            </a:r>
            <a:r>
              <a:rPr lang="en-US" altLang="ko-KR" dirty="0"/>
              <a:t>: </a:t>
            </a:r>
            <a:r>
              <a:rPr lang="ko-KR" altLang="en-US" dirty="0"/>
              <a:t>여러 사용자가 동시에 공용</a:t>
            </a:r>
            <a:endParaRPr lang="en-US" altLang="ko-KR" dirty="0"/>
          </a:p>
          <a:p>
            <a:pPr lvl="2"/>
            <a:r>
              <a:rPr lang="ko-KR" altLang="en-US" dirty="0"/>
              <a:t>내용에 의한 참조 </a:t>
            </a:r>
            <a:r>
              <a:rPr lang="en-US" altLang="ko-KR" dirty="0"/>
              <a:t>: </a:t>
            </a:r>
            <a:r>
              <a:rPr lang="ko-KR" altLang="en-US" dirty="0"/>
              <a:t>위치나 주소가 아닌 내용 즉 값에 따라 참조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26D1F9-730E-4212-B15A-032E3BA2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572295"/>
            <a:ext cx="8028384" cy="57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377F1-7FC5-4382-8559-38754291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72295"/>
            <a:ext cx="7848872" cy="59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80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9BE1C7-1E28-4DD5-B436-29530BF5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8064896" cy="48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1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/>
          <a:lstStyle/>
          <a:p>
            <a:r>
              <a:rPr lang="ko-KR" altLang="en-US" dirty="0"/>
              <a:t>데이터 입력</a:t>
            </a:r>
            <a:endParaRPr lang="en-US" altLang="ko-KR" dirty="0"/>
          </a:p>
          <a:p>
            <a:pPr lvl="1"/>
            <a:r>
              <a:rPr lang="ko-KR" altLang="en-US" dirty="0"/>
              <a:t>다음 표에서 제시한 학생 테이블을 생성하기 위해 예제를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9CB6C-019B-447E-8418-2141B52F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848872" cy="1902354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D5F2932-0D22-4609-92C0-2480CD753741}"/>
              </a:ext>
            </a:extLst>
          </p:cNvPr>
          <p:cNvSpPr txBox="1">
            <a:spLocks/>
          </p:cNvSpPr>
          <p:nvPr/>
        </p:nvSpPr>
        <p:spPr>
          <a:xfrm>
            <a:off x="250825" y="3933056"/>
            <a:ext cx="864235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필드의 데이터 타입 설정</a:t>
            </a:r>
            <a:endParaRPr lang="en-US" altLang="ko-KR" dirty="0"/>
          </a:p>
          <a:p>
            <a:pPr lvl="2"/>
            <a:r>
              <a:rPr lang="en-US" altLang="ko-KR" dirty="0"/>
              <a:t>SNO : </a:t>
            </a:r>
            <a:r>
              <a:rPr lang="ko-KR" altLang="en-US" dirty="0"/>
              <a:t>정수형 타입</a:t>
            </a:r>
            <a:endParaRPr lang="en-US" altLang="ko-KR" dirty="0"/>
          </a:p>
          <a:p>
            <a:pPr lvl="2"/>
            <a:r>
              <a:rPr lang="en-US" altLang="ko-KR" dirty="0"/>
              <a:t>NAME : </a:t>
            </a:r>
            <a:r>
              <a:rPr lang="ko-KR" altLang="en-US" dirty="0"/>
              <a:t>문자열 타입</a:t>
            </a:r>
            <a:endParaRPr lang="en-US" altLang="ko-KR" dirty="0"/>
          </a:p>
          <a:p>
            <a:pPr lvl="2"/>
            <a:r>
              <a:rPr lang="en-US" altLang="ko-KR" dirty="0"/>
              <a:t>AGE : </a:t>
            </a:r>
            <a:r>
              <a:rPr lang="ko-KR" altLang="en-US" dirty="0"/>
              <a:t>정수형 타입</a:t>
            </a:r>
            <a:endParaRPr lang="en-US" altLang="ko-KR" dirty="0"/>
          </a:p>
          <a:p>
            <a:pPr lvl="2"/>
            <a:r>
              <a:rPr lang="en-US" altLang="ko-KR" dirty="0"/>
              <a:t>DEPT : </a:t>
            </a:r>
            <a:r>
              <a:rPr lang="ko-KR" altLang="en-US" dirty="0"/>
              <a:t>문자열 타입</a:t>
            </a:r>
          </a:p>
        </p:txBody>
      </p:sp>
    </p:spTree>
    <p:extLst>
      <p:ext uri="{BB962C8B-B14F-4D97-AF65-F5344CB8AC3E}">
        <p14:creationId xmlns:p14="http://schemas.microsoft.com/office/powerpoint/2010/main" val="3161029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2AA4C0-387F-439B-8BC2-6F6D829E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476672"/>
            <a:ext cx="8460432" cy="606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592994-AA7F-42D3-8C11-22E16D948C64}"/>
              </a:ext>
            </a:extLst>
          </p:cNvPr>
          <p:cNvGrpSpPr/>
          <p:nvPr/>
        </p:nvGrpSpPr>
        <p:grpSpPr>
          <a:xfrm>
            <a:off x="416698" y="692696"/>
            <a:ext cx="8331766" cy="3952945"/>
            <a:chOff x="416698" y="504393"/>
            <a:chExt cx="8331766" cy="39529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AF8B1D-8079-440F-B923-9F6725411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98" y="504393"/>
              <a:ext cx="8331766" cy="107506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3B8275-4C58-4AA3-BEDD-BDCA6FF0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98" y="1844824"/>
              <a:ext cx="5667470" cy="2612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1442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20280"/>
          </a:xfrm>
        </p:spPr>
        <p:txBody>
          <a:bodyPr/>
          <a:lstStyle/>
          <a:p>
            <a:r>
              <a:rPr lang="ko-KR" altLang="en-US" dirty="0"/>
              <a:t>사용자 계정 삭제</a:t>
            </a:r>
            <a:endParaRPr lang="en-US" altLang="ko-KR" dirty="0"/>
          </a:p>
          <a:p>
            <a:pPr lvl="1"/>
            <a:r>
              <a:rPr lang="ko-KR" altLang="en-US" dirty="0"/>
              <a:t>사용자 계정을 삭제하려면 반드시 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계정으로 접속한 상태에서 작업을 수행해야 함</a:t>
            </a:r>
            <a:endParaRPr lang="en-US" altLang="ko-KR" dirty="0"/>
          </a:p>
          <a:p>
            <a:pPr lvl="1"/>
            <a:r>
              <a:rPr lang="ko-KR" altLang="en-US" dirty="0"/>
              <a:t>사용자 계정을 삭제할 경우 예기치 못한 데이터의 손실이 우려되기 때문에 신중하게 진행해야 함</a:t>
            </a:r>
            <a:endParaRPr lang="en-US" altLang="ko-KR" dirty="0"/>
          </a:p>
          <a:p>
            <a:pPr lvl="1"/>
            <a:r>
              <a:rPr lang="ko-KR" altLang="en-US" dirty="0"/>
              <a:t>여기서는 어떻게 사용자 계정을 삭제하는지에 대해서만 살펴보기로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B4C4F5-F495-4589-8AFD-C8564D17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7920880" cy="18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739113"/>
            <a:ext cx="8642350" cy="936104"/>
          </a:xfrm>
        </p:spPr>
        <p:txBody>
          <a:bodyPr/>
          <a:lstStyle/>
          <a:p>
            <a:pPr lvl="1"/>
            <a:r>
              <a:rPr lang="en-US" altLang="ko-KR" dirty="0"/>
              <a:t>MariaDB </a:t>
            </a:r>
            <a:r>
              <a:rPr lang="ko-KR" altLang="en-US" dirty="0"/>
              <a:t>접속 종료</a:t>
            </a:r>
            <a:endParaRPr lang="en-US" altLang="ko-KR" dirty="0"/>
          </a:p>
          <a:p>
            <a:pPr lvl="2"/>
            <a:r>
              <a:rPr lang="ko-KR" altLang="en-US" dirty="0"/>
              <a:t>접속된 </a:t>
            </a:r>
            <a:r>
              <a:rPr lang="en-US" altLang="ko-KR" dirty="0"/>
              <a:t>MariaDB</a:t>
            </a:r>
            <a:r>
              <a:rPr lang="ko-KR" altLang="en-US" dirty="0"/>
              <a:t>를 종료하려면 </a:t>
            </a:r>
            <a:r>
              <a:rPr lang="en-US" altLang="ko-KR" dirty="0"/>
              <a:t>exit </a:t>
            </a:r>
            <a:r>
              <a:rPr lang="ko-KR" altLang="en-US" dirty="0"/>
              <a:t>명령을 사용하면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6DD2C8-D89E-482F-BE21-CE52BE87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61" y="1700808"/>
            <a:ext cx="7936195" cy="7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32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33672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관리자 계정 패스워드 설정</a:t>
            </a:r>
            <a:endParaRPr lang="en-US" altLang="ko-KR" sz="1000" dirty="0"/>
          </a:p>
          <a:p>
            <a:pPr lvl="1"/>
            <a:r>
              <a:rPr lang="en-US" altLang="ko-KR" dirty="0"/>
              <a:t>XAMPP </a:t>
            </a:r>
            <a:r>
              <a:rPr lang="ko-KR" altLang="en-US" dirty="0"/>
              <a:t>패키지를 설치할 경우 </a:t>
            </a:r>
            <a:r>
              <a:rPr lang="en-US" altLang="ko-KR" dirty="0"/>
              <a:t>MariaDB</a:t>
            </a:r>
            <a:r>
              <a:rPr lang="ko-KR" altLang="en-US" dirty="0"/>
              <a:t>의 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계정은 패스워드가 설정되어 있지 않은 상태이므로 보안에 취약</a:t>
            </a:r>
            <a:endParaRPr lang="en-US" altLang="ko-KR" dirty="0"/>
          </a:p>
          <a:p>
            <a:pPr lvl="1"/>
            <a:r>
              <a:rPr lang="en-US" altLang="ko-KR" dirty="0"/>
              <a:t>root </a:t>
            </a:r>
            <a:r>
              <a:rPr lang="ko-KR" altLang="en-US" dirty="0"/>
              <a:t>계정의 패스워드를 설정하기 위해서는 반드시 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계정으로 접속된 상태에서 명령을 수행해야 함</a:t>
            </a:r>
            <a:endParaRPr lang="en-US" altLang="ko-KR" dirty="0"/>
          </a:p>
          <a:p>
            <a:pPr lvl="1"/>
            <a:r>
              <a:rPr lang="ko-KR" altLang="en-US" dirty="0"/>
              <a:t>관리자 계정 패스워드를 설정하기 위해 다음 예제를 수행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06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4288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EE4B39-177C-48F5-A2F1-EACEB105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66" y="692696"/>
            <a:ext cx="8298668" cy="52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3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736304"/>
          </a:xfrm>
        </p:spPr>
        <p:txBody>
          <a:bodyPr/>
          <a:lstStyle/>
          <a:p>
            <a:r>
              <a:rPr lang="ko-KR" altLang="en-US" dirty="0"/>
              <a:t>데이터베이스의 구성요소</a:t>
            </a:r>
            <a:endParaRPr lang="en-US" altLang="ko-KR" dirty="0"/>
          </a:p>
          <a:p>
            <a:pPr lvl="1"/>
            <a:r>
              <a:rPr lang="ko-KR" altLang="en-US" dirty="0"/>
              <a:t>수강신청에 따른 데이터베이스를 생성할 때 세 가지 구성요소</a:t>
            </a:r>
            <a:endParaRPr lang="en-US" altLang="ko-KR" dirty="0"/>
          </a:p>
          <a:p>
            <a:pPr lvl="2"/>
            <a:r>
              <a:rPr lang="ko-KR" altLang="en-US" dirty="0"/>
              <a:t>테이블</a:t>
            </a:r>
            <a:r>
              <a:rPr lang="en-US" altLang="ko-KR" dirty="0"/>
              <a:t>(Table)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필요한 목적에 따라 사용하는 데이터를 필드 단위로 구분해 놓은 표를 의미하고</a:t>
            </a:r>
            <a:endParaRPr lang="en-US" altLang="ko-KR" dirty="0"/>
          </a:p>
          <a:p>
            <a:pPr lvl="2"/>
            <a:r>
              <a:rPr lang="ko-KR" altLang="en-US" dirty="0"/>
              <a:t>필드</a:t>
            </a:r>
            <a:r>
              <a:rPr lang="en-US" altLang="ko-KR" dirty="0"/>
              <a:t>(Field)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학번과 성명</a:t>
            </a:r>
            <a:r>
              <a:rPr lang="en-US" altLang="ko-KR" dirty="0"/>
              <a:t>, </a:t>
            </a:r>
            <a:r>
              <a:rPr lang="ko-KR" altLang="en-US" dirty="0"/>
              <a:t>신청과목의 형태로 구분할 때 학번</a:t>
            </a:r>
            <a:r>
              <a:rPr lang="en-US" altLang="ko-KR" dirty="0"/>
              <a:t>, </a:t>
            </a:r>
            <a:r>
              <a:rPr lang="ko-KR" altLang="en-US" dirty="0"/>
              <a:t>성명</a:t>
            </a:r>
            <a:r>
              <a:rPr lang="en-US" altLang="ko-KR" dirty="0"/>
              <a:t>, </a:t>
            </a:r>
            <a:r>
              <a:rPr lang="ko-KR" altLang="en-US" dirty="0"/>
              <a:t>신청과목을 필드라고 함</a:t>
            </a:r>
            <a:endParaRPr lang="en-US" altLang="ko-KR" dirty="0"/>
          </a:p>
          <a:p>
            <a:pPr lvl="2"/>
            <a:r>
              <a:rPr lang="ko-KR" altLang="en-US" dirty="0"/>
              <a:t>레코드</a:t>
            </a:r>
            <a:r>
              <a:rPr lang="en-US" altLang="ko-KR" dirty="0"/>
              <a:t>(Record)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테이블에 입력하는 한 사람에 대한 학번과 성명</a:t>
            </a:r>
            <a:r>
              <a:rPr lang="en-US" altLang="ko-KR" dirty="0"/>
              <a:t>, </a:t>
            </a:r>
            <a:r>
              <a:rPr lang="ko-KR" altLang="en-US" dirty="0"/>
              <a:t>신청과목을 표현한 행을 하나의 레코드라고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75CEB-CCC3-45F0-B911-FF3967FB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60948"/>
            <a:ext cx="7848872" cy="32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14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FA94DBB-D610-4A7E-8F2A-0C636F6CA6A4}"/>
              </a:ext>
            </a:extLst>
          </p:cNvPr>
          <p:cNvGrpSpPr/>
          <p:nvPr/>
        </p:nvGrpSpPr>
        <p:grpSpPr>
          <a:xfrm>
            <a:off x="539552" y="701284"/>
            <a:ext cx="8136904" cy="5455431"/>
            <a:chOff x="539552" y="476672"/>
            <a:chExt cx="8136904" cy="54554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CC6B23-48FF-4EDA-986E-49B48A2B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476672"/>
              <a:ext cx="7992888" cy="112240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7A5B76-75D8-4F13-8BEA-EC9F5D50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628800"/>
              <a:ext cx="8136904" cy="430330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1B5E9-3B55-455A-8185-120BCE1FEC9A}"/>
              </a:ext>
            </a:extLst>
          </p:cNvPr>
          <p:cNvSpPr/>
          <p:nvPr/>
        </p:nvSpPr>
        <p:spPr>
          <a:xfrm>
            <a:off x="611560" y="4414091"/>
            <a:ext cx="41044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5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491B5E9-3B55-455A-8185-120BCE1FEC9A}"/>
              </a:ext>
            </a:extLst>
          </p:cNvPr>
          <p:cNvSpPr/>
          <p:nvPr/>
        </p:nvSpPr>
        <p:spPr>
          <a:xfrm>
            <a:off x="611560" y="4414091"/>
            <a:ext cx="41044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1E208E-DB60-40DB-903E-6B3B0429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701284"/>
            <a:ext cx="8172908" cy="48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B7F63F3-9618-4C63-8BD4-C782051A7215}"/>
              </a:ext>
            </a:extLst>
          </p:cNvPr>
          <p:cNvGrpSpPr/>
          <p:nvPr/>
        </p:nvGrpSpPr>
        <p:grpSpPr>
          <a:xfrm>
            <a:off x="426604" y="701284"/>
            <a:ext cx="8177844" cy="4926909"/>
            <a:chOff x="426604" y="701284"/>
            <a:chExt cx="8177844" cy="49269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A6D58E1-A41E-4E64-BD9D-2FA32417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701284"/>
              <a:ext cx="7992888" cy="36921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E2E86D-56EA-49F6-A4BF-B388E3B3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04" y="1098461"/>
              <a:ext cx="8105836" cy="452973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A69097-FCD4-4619-B7FD-5395F77FDF0E}"/>
              </a:ext>
            </a:extLst>
          </p:cNvPr>
          <p:cNvSpPr/>
          <p:nvPr/>
        </p:nvSpPr>
        <p:spPr>
          <a:xfrm>
            <a:off x="589788" y="3645024"/>
            <a:ext cx="44644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1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49239A-49F0-47DD-982C-C6DDB8A6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1" y="711663"/>
            <a:ext cx="8128857" cy="5091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C4D07-8AAA-4ECB-96D0-A6181C58CEC5}"/>
              </a:ext>
            </a:extLst>
          </p:cNvPr>
          <p:cNvSpPr txBox="1"/>
          <p:nvPr/>
        </p:nvSpPr>
        <p:spPr>
          <a:xfrm>
            <a:off x="539553" y="5961671"/>
            <a:ext cx="8064896" cy="29238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※ XAMPP </a:t>
            </a:r>
            <a:r>
              <a:rPr lang="ko-KR" alt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패키지 설치 경로 </a:t>
            </a:r>
            <a:r>
              <a:rPr lang="en-US" altLang="ko-KR" sz="13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altLang="ko-K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D:\xampp\phpMyAdmin\config.inc.php</a:t>
            </a:r>
            <a:endParaRPr lang="ko-KR" alt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9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11BE2-68D1-4D5C-B0F2-3D6C726A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7"/>
            <a:ext cx="8064896" cy="59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6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3367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DBMS</a:t>
            </a:r>
            <a:r>
              <a:rPr lang="ko-KR" altLang="en-US" dirty="0">
                <a:solidFill>
                  <a:srgbClr val="FF3399"/>
                </a:solidFill>
              </a:rPr>
              <a:t>의 개념</a:t>
            </a:r>
            <a:endParaRPr lang="en-US" altLang="ko-KR" sz="1000" dirty="0"/>
          </a:p>
          <a:p>
            <a:pPr lvl="1"/>
            <a:r>
              <a:rPr lang="en-US" altLang="ko-KR" dirty="0"/>
              <a:t>DBMS(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  <a:r>
              <a:rPr lang="ko-KR" altLang="en-US" dirty="0"/>
              <a:t>이란 응용 프로그램과 데이터의 중재자로서</a:t>
            </a:r>
            <a:endParaRPr lang="en-US" altLang="ko-KR" dirty="0"/>
          </a:p>
          <a:p>
            <a:pPr lvl="1"/>
            <a:r>
              <a:rPr lang="ko-KR" altLang="en-US" dirty="0"/>
              <a:t>모든 응용 프로그램들이 데이터베이스를 공유할 수 있도록 관리해 주는 소프트웨어를 의미하며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궁극적인 목적은 데이터의 독립성을 제공하는 것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5093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816424"/>
          </a:xfrm>
        </p:spPr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데이터의 독립성</a:t>
            </a:r>
            <a:endParaRPr lang="en-US" altLang="ko-KR" dirty="0"/>
          </a:p>
          <a:p>
            <a:pPr lvl="2"/>
            <a:r>
              <a:rPr lang="ko-KR" altLang="en-US" dirty="0"/>
              <a:t>논리적 데이터의 독립성 </a:t>
            </a:r>
            <a:r>
              <a:rPr lang="en-US" altLang="ko-KR" dirty="0"/>
              <a:t>: </a:t>
            </a:r>
            <a:r>
              <a:rPr lang="ko-KR" altLang="en-US" dirty="0"/>
              <a:t>응용 프로그램에 영향을 주지 않고 데이터베이스의 논리적인 구조를 변경시킬 수 있는 독립성</a:t>
            </a:r>
            <a:endParaRPr lang="en-US" altLang="ko-KR" dirty="0"/>
          </a:p>
          <a:p>
            <a:pPr lvl="2"/>
            <a:r>
              <a:rPr lang="ko-KR" altLang="en-US" dirty="0"/>
              <a:t>물리적 데이터의 독립성 </a:t>
            </a:r>
            <a:r>
              <a:rPr lang="en-US" altLang="ko-KR" dirty="0"/>
              <a:t>: </a:t>
            </a:r>
            <a:r>
              <a:rPr lang="ko-KR" altLang="en-US" dirty="0"/>
              <a:t>응용 프로그램의 논리적 구조에 영향을 주지 않으며 데이터베이스의 물리적 구조를 변경시킬 수 있는 독립성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종류</a:t>
            </a:r>
            <a:endParaRPr lang="en-US" altLang="ko-KR" dirty="0"/>
          </a:p>
          <a:p>
            <a:pPr lvl="2"/>
            <a:r>
              <a:rPr lang="en-US" altLang="ko-KR" dirty="0"/>
              <a:t>MariaDB</a:t>
            </a:r>
          </a:p>
          <a:p>
            <a:pPr lvl="2"/>
            <a:r>
              <a:rPr lang="en-US" altLang="ko-KR" dirty="0"/>
              <a:t>MS-SQL</a:t>
            </a:r>
          </a:p>
          <a:p>
            <a:pPr lvl="2"/>
            <a:r>
              <a:rPr lang="en-US" altLang="ko-KR" dirty="0"/>
              <a:t>Informix</a:t>
            </a:r>
          </a:p>
          <a:p>
            <a:pPr lvl="2"/>
            <a:r>
              <a:rPr lang="en-US" altLang="ko-KR" dirty="0"/>
              <a:t>Oracle </a:t>
            </a:r>
            <a:r>
              <a:rPr lang="ko-KR" altLang="en-US" dirty="0"/>
              <a:t>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E4D63-5218-4BE2-A5EA-EFF352A9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80928"/>
            <a:ext cx="3816424" cy="36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MariaDB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90467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MariaDB</a:t>
            </a:r>
            <a:r>
              <a:rPr lang="ko-KR" altLang="en-US" dirty="0">
                <a:solidFill>
                  <a:srgbClr val="FF3399"/>
                </a:solidFill>
              </a:rPr>
              <a:t>의 탄생 배경</a:t>
            </a:r>
            <a:endParaRPr lang="en-US" altLang="ko-KR" sz="1000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ORACLE</a:t>
            </a:r>
            <a:r>
              <a:rPr lang="ko-KR" altLang="en-US" dirty="0"/>
              <a:t>사에서 인수되어 라이선스 정책에 포함되었기 때문에 </a:t>
            </a:r>
            <a:endParaRPr lang="en-US" altLang="ko-KR" dirty="0"/>
          </a:p>
          <a:p>
            <a:pPr lvl="1"/>
            <a:r>
              <a:rPr lang="ko-KR" altLang="en-US" dirty="0"/>
              <a:t>이를 동조하지 않는 주요 핵심 개발자들이 별도로 데이터베이스 도구를 개발하였는데 이것이 바로 </a:t>
            </a:r>
            <a:r>
              <a:rPr lang="en-US" altLang="ko-KR" dirty="0"/>
              <a:t>MariaDB</a:t>
            </a:r>
            <a:endParaRPr lang="ko-KR" altLang="en-US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8C4946A-9510-4CB2-B632-2B95DB50B893}"/>
              </a:ext>
            </a:extLst>
          </p:cNvPr>
          <p:cNvSpPr txBox="1">
            <a:spLocks/>
          </p:cNvSpPr>
          <p:nvPr/>
        </p:nvSpPr>
        <p:spPr>
          <a:xfrm>
            <a:off x="250825" y="3586844"/>
            <a:ext cx="8642350" cy="2290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MariaDB </a:t>
            </a:r>
            <a:r>
              <a:rPr lang="ko-KR" altLang="en-US" dirty="0"/>
              <a:t>접속 및 종료</a:t>
            </a:r>
            <a:endParaRPr lang="en-US" altLang="ko-KR" sz="1000" dirty="0"/>
          </a:p>
          <a:p>
            <a:pPr lvl="1"/>
            <a:r>
              <a:rPr lang="en-US" altLang="ko-KR" dirty="0"/>
              <a:t>MariaDB</a:t>
            </a:r>
            <a:r>
              <a:rPr lang="ko-KR" altLang="en-US" dirty="0"/>
              <a:t>에 접속하는 두 가지 방법</a:t>
            </a:r>
            <a:endParaRPr lang="en-US" altLang="ko-KR" dirty="0"/>
          </a:p>
          <a:p>
            <a:pPr lvl="2"/>
            <a:r>
              <a:rPr lang="ko-KR" altLang="en-US" dirty="0"/>
              <a:t>명령 프롬프트 창에서 </a:t>
            </a:r>
            <a:r>
              <a:rPr lang="en-US" altLang="ko-KR" dirty="0"/>
              <a:t>MariaDB </a:t>
            </a:r>
            <a:r>
              <a:rPr lang="ko-KR" altLang="en-US" dirty="0"/>
              <a:t>실행파일인 </a:t>
            </a:r>
            <a:r>
              <a:rPr lang="en-US" altLang="ko-KR" dirty="0"/>
              <a:t>mysql.exe </a:t>
            </a:r>
            <a:r>
              <a:rPr lang="ko-KR" altLang="en-US" dirty="0"/>
              <a:t>실행하여 접속</a:t>
            </a:r>
            <a:endParaRPr lang="en-US" altLang="ko-KR" dirty="0"/>
          </a:p>
          <a:p>
            <a:pPr lvl="2"/>
            <a:r>
              <a:rPr lang="en-US" altLang="ko-KR" dirty="0"/>
              <a:t>XAMPP </a:t>
            </a:r>
            <a:r>
              <a:rPr lang="ko-KR" altLang="en-US" dirty="0"/>
              <a:t>패키지 컨트롤 패널에서 </a:t>
            </a:r>
            <a:r>
              <a:rPr lang="en-US" altLang="ko-KR" dirty="0"/>
              <a:t>[Shell]</a:t>
            </a:r>
            <a:r>
              <a:rPr lang="ko-KR" altLang="en-US" dirty="0"/>
              <a:t>을 선택해서 접속</a:t>
            </a:r>
            <a:endParaRPr lang="en-US" altLang="ko-KR" dirty="0"/>
          </a:p>
          <a:p>
            <a:pPr lvl="1"/>
            <a:r>
              <a:rPr lang="en-US" altLang="ko-KR" dirty="0"/>
              <a:t>mysql.exe </a:t>
            </a:r>
            <a:r>
              <a:rPr lang="ko-KR" altLang="en-US" dirty="0"/>
              <a:t>폴더가 존재하는 위치 </a:t>
            </a:r>
            <a:r>
              <a:rPr lang="en-US" altLang="ko-KR" dirty="0">
                <a:sym typeface="Wingdings" panose="05000000000000000000" pitchFamily="2" charset="2"/>
              </a:rPr>
              <a:t> D:\xampp\mysql\bin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91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pPr lvl="1"/>
            <a:r>
              <a:rPr lang="en-US" altLang="ko-KR" dirty="0" err="1"/>
              <a:t>MairaDB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2"/>
            <a:r>
              <a:rPr lang="en-US" altLang="ko-KR" dirty="0"/>
              <a:t>MariaDB </a:t>
            </a:r>
            <a:r>
              <a:rPr lang="ko-KR" altLang="en-US" dirty="0"/>
              <a:t>실행파일 위치</a:t>
            </a:r>
            <a:r>
              <a:rPr lang="en-US" altLang="ko-KR" dirty="0"/>
              <a:t>(D:\</a:t>
            </a:r>
            <a:r>
              <a:rPr lang="en-US" altLang="ko-KR" dirty="0" err="1"/>
              <a:t>xampp</a:t>
            </a:r>
            <a:r>
              <a:rPr lang="en-US" altLang="ko-KR" dirty="0"/>
              <a:t>\</a:t>
            </a:r>
            <a:r>
              <a:rPr lang="en-US" altLang="ko-KR" dirty="0" err="1"/>
              <a:t>mysql</a:t>
            </a:r>
            <a:r>
              <a:rPr lang="en-US" altLang="ko-KR" dirty="0"/>
              <a:t>\bin\mysql.exe)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2"/>
            <a:r>
              <a:rPr lang="ko-KR" altLang="en-US" dirty="0"/>
              <a:t>명령 프롬프트 창에서 </a:t>
            </a:r>
            <a:r>
              <a:rPr lang="en-US" altLang="ko-KR" dirty="0"/>
              <a:t>MariaDB </a:t>
            </a:r>
            <a:r>
              <a:rPr lang="ko-KR" altLang="en-US" dirty="0"/>
              <a:t>접속을 위해 다음 예제를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A539E-56B3-4FC1-BE33-CF99F270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32" y="1916832"/>
            <a:ext cx="7748136" cy="42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1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1035</Words>
  <Application>Microsoft Office PowerPoint</Application>
  <PresentationFormat>화면 슬라이드 쇼(4:3)</PresentationFormat>
  <Paragraphs>132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굴림</vt:lpstr>
      <vt:lpstr>맑은 고딕</vt:lpstr>
      <vt:lpstr>Arial</vt:lpstr>
      <vt:lpstr>Courier New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데이터베이스의 정의</vt:lpstr>
      <vt:lpstr>PowerPoint 프레젠테이션</vt:lpstr>
      <vt:lpstr>PowerPoint 프레젠테이션</vt:lpstr>
      <vt:lpstr>DBMS</vt:lpstr>
      <vt:lpstr>PowerPoint 프레젠테이션</vt:lpstr>
      <vt:lpstr>MariaDB의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DBMS 쿼리문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계정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계정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283</cp:revision>
  <cp:lastPrinted>2019-12-23T00:36:41Z</cp:lastPrinted>
  <dcterms:created xsi:type="dcterms:W3CDTF">2019-02-13T15:37:28Z</dcterms:created>
  <dcterms:modified xsi:type="dcterms:W3CDTF">2020-03-12T00:59:40Z</dcterms:modified>
</cp:coreProperties>
</file>